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10234613" cy="70993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436114" cy="355363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5796110" y="1"/>
            <a:ext cx="4436114" cy="355363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r">
              <a:defRPr sz="1200"/>
            </a:lvl1pPr>
          </a:lstStyle>
          <a:p>
            <a:fld id="{D1F54209-B236-4B4B-AF38-D019BF5F0507}" type="datetimeFigureOut">
              <a:rPr lang="pl-PL" smtClean="0"/>
              <a:t>10.02.2025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1" y="6743938"/>
            <a:ext cx="4436114" cy="355363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5796110" y="6743938"/>
            <a:ext cx="4436114" cy="355363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r">
              <a:defRPr sz="1200"/>
            </a:lvl1pPr>
          </a:lstStyle>
          <a:p>
            <a:fld id="{A72411A4-7C39-4917-9788-961103AFCF2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143483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1DD17-CFBF-4D5F-8D11-2DFA61B7BE51}" type="datetimeFigureOut">
              <a:rPr lang="pl-PL" smtClean="0"/>
              <a:t>10.02.2025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90B1A-6826-471C-8B42-2C4E442DED0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62774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1DD17-CFBF-4D5F-8D11-2DFA61B7BE51}" type="datetimeFigureOut">
              <a:rPr lang="pl-PL" smtClean="0"/>
              <a:t>10.02.2025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90B1A-6826-471C-8B42-2C4E442DED0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30071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1DD17-CFBF-4D5F-8D11-2DFA61B7BE51}" type="datetimeFigureOut">
              <a:rPr lang="pl-PL" smtClean="0"/>
              <a:t>10.02.2025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90B1A-6826-471C-8B42-2C4E442DED0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8293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1DD17-CFBF-4D5F-8D11-2DFA61B7BE51}" type="datetimeFigureOut">
              <a:rPr lang="pl-PL" smtClean="0"/>
              <a:t>10.02.2025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90B1A-6826-471C-8B42-2C4E442DED0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07095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1DD17-CFBF-4D5F-8D11-2DFA61B7BE51}" type="datetimeFigureOut">
              <a:rPr lang="pl-PL" smtClean="0"/>
              <a:t>10.02.2025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90B1A-6826-471C-8B42-2C4E442DED0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23616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1DD17-CFBF-4D5F-8D11-2DFA61B7BE51}" type="datetimeFigureOut">
              <a:rPr lang="pl-PL" smtClean="0"/>
              <a:t>10.02.2025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90B1A-6826-471C-8B42-2C4E442DED0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15701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1DD17-CFBF-4D5F-8D11-2DFA61B7BE51}" type="datetimeFigureOut">
              <a:rPr lang="pl-PL" smtClean="0"/>
              <a:t>10.02.2025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90B1A-6826-471C-8B42-2C4E442DED0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51874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1DD17-CFBF-4D5F-8D11-2DFA61B7BE51}" type="datetimeFigureOut">
              <a:rPr lang="pl-PL" smtClean="0"/>
              <a:t>10.02.2025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90B1A-6826-471C-8B42-2C4E442DED0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98936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1DD17-CFBF-4D5F-8D11-2DFA61B7BE51}" type="datetimeFigureOut">
              <a:rPr lang="pl-PL" smtClean="0"/>
              <a:t>10.02.2025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90B1A-6826-471C-8B42-2C4E442DED0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01013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1DD17-CFBF-4D5F-8D11-2DFA61B7BE51}" type="datetimeFigureOut">
              <a:rPr lang="pl-PL" smtClean="0"/>
              <a:t>10.02.2025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90B1A-6826-471C-8B42-2C4E442DED0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95277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1DD17-CFBF-4D5F-8D11-2DFA61B7BE51}" type="datetimeFigureOut">
              <a:rPr lang="pl-PL" smtClean="0"/>
              <a:t>10.02.2025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90B1A-6826-471C-8B42-2C4E442DED0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29309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01DD17-CFBF-4D5F-8D11-2DFA61B7BE51}" type="datetimeFigureOut">
              <a:rPr lang="pl-PL" smtClean="0"/>
              <a:t>10.02.2025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F90B1A-6826-471C-8B42-2C4E442DED0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25129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66774"/>
            <a:ext cx="9144000" cy="2387600"/>
          </a:xfrm>
        </p:spPr>
        <p:txBody>
          <a:bodyPr>
            <a:normAutofit/>
          </a:bodyPr>
          <a:lstStyle/>
          <a:p>
            <a:r>
              <a:rPr lang="pl-PL" b="1" dirty="0" smtClean="0"/>
              <a:t>Małopolska Wieś 2025</a:t>
            </a:r>
            <a:endParaRPr lang="pl-PL" b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2759676"/>
            <a:ext cx="9144000" cy="2498124"/>
          </a:xfrm>
        </p:spPr>
        <p:txBody>
          <a:bodyPr>
            <a:normAutofit fontScale="85000" lnSpcReduction="20000"/>
          </a:bodyPr>
          <a:lstStyle/>
          <a:p>
            <a:r>
              <a:rPr lang="pl-PL" sz="4400" dirty="0"/>
              <a:t>Kategoria: </a:t>
            </a:r>
            <a:r>
              <a:rPr lang="pl-PL" sz="4400" b="1" dirty="0" smtClean="0"/>
              <a:t>Nowatorska Małopolska </a:t>
            </a:r>
            <a:r>
              <a:rPr lang="pl-PL" sz="4400" b="1" dirty="0"/>
              <a:t>Wieś</a:t>
            </a:r>
          </a:p>
          <a:p>
            <a:endParaRPr lang="pl-PL" sz="4400" b="1" dirty="0"/>
          </a:p>
          <a:p>
            <a:r>
              <a:rPr lang="pl-PL" sz="3600" dirty="0"/>
              <a:t>Sołectwo: …………………………………</a:t>
            </a:r>
          </a:p>
          <a:p>
            <a:r>
              <a:rPr lang="pl-PL" sz="3600" dirty="0"/>
              <a:t>Gmina: …………………………………….</a:t>
            </a:r>
          </a:p>
          <a:p>
            <a:r>
              <a:rPr lang="pl-PL" sz="3600" dirty="0"/>
              <a:t>Powiat: ……………………………………</a:t>
            </a:r>
          </a:p>
        </p:txBody>
      </p:sp>
    </p:spTree>
    <p:extLst>
      <p:ext uri="{BB962C8B-B14F-4D97-AF65-F5344CB8AC3E}">
        <p14:creationId xmlns:p14="http://schemas.microsoft.com/office/powerpoint/2010/main" val="1810066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/>
              <a:t>Inicjatywy prospołeczne dotyczące zwłaszcza seniorów i </a:t>
            </a:r>
            <a:r>
              <a:rPr lang="pl-PL" b="1" dirty="0" smtClean="0"/>
              <a:t>dzieci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i="1" dirty="0" smtClean="0"/>
              <a:t>Ocenie </a:t>
            </a:r>
            <a:r>
              <a:rPr lang="pl-PL" i="1" dirty="0"/>
              <a:t>podlegają innowacyjne projekty podnoszące jakość życia na wsi, wszelkie inicjatywy lokalne, np. związane z opieką nad seniorami, osobami niepełnosprawnymi, chorymi, dziećmi itp.</a:t>
            </a:r>
          </a:p>
        </p:txBody>
      </p:sp>
    </p:spTree>
    <p:extLst>
      <p:ext uri="{BB962C8B-B14F-4D97-AF65-F5344CB8AC3E}">
        <p14:creationId xmlns:p14="http://schemas.microsoft.com/office/powerpoint/2010/main" val="6182205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/>
              <a:t>Edukacja na </a:t>
            </a:r>
            <a:r>
              <a:rPr lang="pl-PL" b="1" dirty="0" smtClean="0"/>
              <a:t>wsi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i="1" dirty="0" smtClean="0"/>
              <a:t>Ocenie </a:t>
            </a:r>
            <a:r>
              <a:rPr lang="pl-PL" i="1" dirty="0"/>
              <a:t>podlegają działania propagujące rozwój osobisty, podnoszące kompetencje i wiedzę z różnych dziedzin, różne formy edukacji formalnej zmierzające do uzyskania certyfikatów lub uprawnień oraz edukacji  pozaszkolnej (np. artystycznej, sportowej dla mieszkańców sołectwa, czytelnictwa, nowych technologii) itp.</a:t>
            </a:r>
          </a:p>
        </p:txBody>
      </p:sp>
    </p:spTree>
    <p:extLst>
      <p:ext uri="{BB962C8B-B14F-4D97-AF65-F5344CB8AC3E}">
        <p14:creationId xmlns:p14="http://schemas.microsoft.com/office/powerpoint/2010/main" val="41177161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Wykorzystanie lokalnego potencjału </a:t>
            </a:r>
            <a:r>
              <a:rPr lang="pl-PL" b="1" dirty="0"/>
              <a:t>gospodarczego w tym dotyczącego rolnictwa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i="1" dirty="0" smtClean="0"/>
              <a:t>Ocenie </a:t>
            </a:r>
            <a:r>
              <a:rPr lang="pl-PL" i="1" dirty="0"/>
              <a:t>podlega obecność różnych form działalności gospodarczej wykorzystującej lokalny potencjał, np. grupy producenckie, spółdzielnie, </a:t>
            </a:r>
            <a:r>
              <a:rPr lang="pl-PL" i="1" dirty="0" smtClean="0"/>
              <a:t>przedsiębiorstwa </a:t>
            </a:r>
            <a:r>
              <a:rPr lang="pl-PL" i="1" dirty="0"/>
              <a:t>prowadzące innowacyjną działalność itp. </a:t>
            </a:r>
            <a:endParaRPr lang="pl-PL" i="1" dirty="0" smtClean="0"/>
          </a:p>
          <a:p>
            <a:pPr marL="0" indent="0">
              <a:buNone/>
            </a:pPr>
            <a:r>
              <a:rPr lang="pl-PL" i="1" dirty="0"/>
              <a:t>Szczególną uwagę należy zwrócić na udział rolnictwa w strukturze działalności gospodarczej i poziom jego organizacji. </a:t>
            </a:r>
          </a:p>
        </p:txBody>
      </p:sp>
    </p:spTree>
    <p:extLst>
      <p:ext uri="{BB962C8B-B14F-4D97-AF65-F5344CB8AC3E}">
        <p14:creationId xmlns:p14="http://schemas.microsoft.com/office/powerpoint/2010/main" val="14586707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Inicjatywy na rzecz</a:t>
            </a:r>
            <a:r>
              <a:rPr lang="pl-PL" dirty="0"/>
              <a:t> </a:t>
            </a:r>
            <a:r>
              <a:rPr lang="pl-PL" b="1" dirty="0"/>
              <a:t>ochrony </a:t>
            </a:r>
            <a:r>
              <a:rPr lang="pl-PL" b="1" dirty="0" smtClean="0"/>
              <a:t>środowiska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i="1" dirty="0" smtClean="0"/>
              <a:t>Ocenie </a:t>
            </a:r>
            <a:r>
              <a:rPr lang="pl-PL" i="1" dirty="0"/>
              <a:t>podlegają wartościowe i trwałe ekonomicznie projekty z zakresu poprawy ochrony środowiska, w tym zwłaszcza powietrza (sposoby ogrzewania domów), z wykorzystaniem odnawialnych źródeł energii, w zakresie zagospodarowania wód opadowych, dotyczące </a:t>
            </a:r>
            <a:r>
              <a:rPr lang="pl-PL" i="1" dirty="0" err="1"/>
              <a:t>mikroretencji</a:t>
            </a:r>
            <a:r>
              <a:rPr lang="pl-PL" i="1" dirty="0"/>
              <a:t> (sadzawek) oraz zachowania zieleni i racjonalnej gospodarki wodnej, ściekowej i odpadami (czy na terenie gminy – sołectwa są  punkty selektywnej zbiórki odpadów  komunalnych lub czy gmina zapewnia do nich dostęp).</a:t>
            </a:r>
          </a:p>
        </p:txBody>
      </p:sp>
    </p:spTree>
    <p:extLst>
      <p:ext uri="{BB962C8B-B14F-4D97-AF65-F5344CB8AC3E}">
        <p14:creationId xmlns:p14="http://schemas.microsoft.com/office/powerpoint/2010/main" val="12269962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Organizacja obiegu </a:t>
            </a:r>
            <a:r>
              <a:rPr lang="pl-PL" b="1" dirty="0" smtClean="0"/>
              <a:t>informacji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i="1" dirty="0" smtClean="0"/>
              <a:t>Ocenie </a:t>
            </a:r>
            <a:r>
              <a:rPr lang="pl-PL" i="1" dirty="0"/>
              <a:t>podlega sposób komunikowania się z otoczeniem (mieszkańcy, goście, przedsiębiorcy), w tym rola mediów społecznościach i charakter stron internetowych sołectwa, system komunikowania mieszkańców sołectwa (np. sms) itp.</a:t>
            </a:r>
          </a:p>
        </p:txBody>
      </p:sp>
    </p:spTree>
    <p:extLst>
      <p:ext uri="{BB962C8B-B14F-4D97-AF65-F5344CB8AC3E}">
        <p14:creationId xmlns:p14="http://schemas.microsoft.com/office/powerpoint/2010/main" val="674075629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267</Words>
  <Application>Microsoft Office PowerPoint</Application>
  <PresentationFormat>Panoramiczny</PresentationFormat>
  <Paragraphs>17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Motyw pakietu Office</vt:lpstr>
      <vt:lpstr>Małopolska Wieś 2025</vt:lpstr>
      <vt:lpstr>Inicjatywy prospołeczne dotyczące zwłaszcza seniorów i dzieci</vt:lpstr>
      <vt:lpstr>Edukacja na wsi</vt:lpstr>
      <vt:lpstr>Wykorzystanie lokalnego potencjału gospodarczego w tym dotyczącego rolnictwa</vt:lpstr>
      <vt:lpstr>Inicjatywy na rzecz ochrony środowiska</vt:lpstr>
      <vt:lpstr>Organizacja obiegu informacji</vt:lpstr>
    </vt:vector>
  </TitlesOfParts>
  <Company>UMWM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Małopolska Wieś 2021</dc:title>
  <dc:creator>Świderska, Sylwia</dc:creator>
  <cp:lastModifiedBy>Ścibirowska, Sylwia</cp:lastModifiedBy>
  <cp:revision>13</cp:revision>
  <cp:lastPrinted>2025-02-10T11:36:09Z</cp:lastPrinted>
  <dcterms:created xsi:type="dcterms:W3CDTF">2021-02-16T07:55:18Z</dcterms:created>
  <dcterms:modified xsi:type="dcterms:W3CDTF">2025-02-10T11:36:40Z</dcterms:modified>
</cp:coreProperties>
</file>